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Fira Sans"/>
      <p:regular r:id="rId19"/>
      <p:bold r:id="rId20"/>
      <p:italic r:id="rId21"/>
      <p:boldItalic r:id="rId22"/>
    </p:embeddedFont>
    <p:embeddedFont>
      <p:font typeface="Fira Code"/>
      <p:regular r:id="rId23"/>
      <p:bold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FiraSans-bold.fntdata"/><Relationship Id="rId11" Type="http://schemas.openxmlformats.org/officeDocument/2006/relationships/slide" Target="slides/slide6.xml"/><Relationship Id="rId22" Type="http://schemas.openxmlformats.org/officeDocument/2006/relationships/font" Target="fonts/FiraSans-boldItalic.fntdata"/><Relationship Id="rId10" Type="http://schemas.openxmlformats.org/officeDocument/2006/relationships/slide" Target="slides/slide5.xml"/><Relationship Id="rId21" Type="http://schemas.openxmlformats.org/officeDocument/2006/relationships/font" Target="fonts/FiraSans-italic.fntdata"/><Relationship Id="rId13" Type="http://schemas.openxmlformats.org/officeDocument/2006/relationships/slide" Target="slides/slide8.xml"/><Relationship Id="rId24" Type="http://schemas.openxmlformats.org/officeDocument/2006/relationships/font" Target="fonts/FiraCode-bold.fntdata"/><Relationship Id="rId12" Type="http://schemas.openxmlformats.org/officeDocument/2006/relationships/slide" Target="slides/slide7.xml"/><Relationship Id="rId23" Type="http://schemas.openxmlformats.org/officeDocument/2006/relationships/font" Target="fonts/FiraCod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FiraSans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aeceda2c25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aeceda2c25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aeceda2c25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aeceda2c25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aeceda2c25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aeceda2c25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aeceda2c25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aeceda2c25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78faff4e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78faff4e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eceda2c25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eceda2c25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a78faff4e2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a78faff4e2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aeceda2c25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aeceda2c25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aeceda2c25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aeceda2c25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aeceda2c25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aeceda2c25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aeceda2c25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aeceda2c25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a8476a80b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a8476a80b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Fira Sans"/>
              <a:buNone/>
              <a:defRPr sz="2800">
                <a:latin typeface="Fira Sans"/>
                <a:ea typeface="Fira Sans"/>
                <a:cs typeface="Fira Sans"/>
                <a:sym typeface="Fira Sans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"/>
              <a:buNone/>
              <a:defRPr sz="2800">
                <a:solidFill>
                  <a:schemeClr val="dk1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Fira Sans"/>
              <a:buChar char="●"/>
              <a:defRPr sz="1800"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●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Fira Sans"/>
              <a:buChar char="○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Fira Sans"/>
              <a:buChar char="■"/>
              <a:defRPr>
                <a:solidFill>
                  <a:schemeClr val="dk2"/>
                </a:solidFill>
                <a:latin typeface="Fira Sans"/>
                <a:ea typeface="Fira Sans"/>
                <a:cs typeface="Fira Sans"/>
                <a:sym typeface="Fira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oj.uz/problem/view/COCI20_sjekira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1" Type="http://schemas.openxmlformats.org/officeDocument/2006/relationships/hyperlink" Target="https://oj.uz/problem/view/APIO19_bridges" TargetMode="External"/><Relationship Id="rId10" Type="http://schemas.openxmlformats.org/officeDocument/2006/relationships/hyperlink" Target="http://www.usaco.org/index.php?page=viewproblem2&amp;cpid=950" TargetMode="External"/><Relationship Id="rId13" Type="http://schemas.openxmlformats.org/officeDocument/2006/relationships/hyperlink" Target="https://oj.uz/problem/view/JOI17_port_facility" TargetMode="External"/><Relationship Id="rId12" Type="http://schemas.openxmlformats.org/officeDocument/2006/relationships/hyperlink" Target="https://saco-evaluator.org.za/cms/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usaco.org/index.php?page=viewproblem2&amp;cpid=789" TargetMode="External"/><Relationship Id="rId4" Type="http://schemas.openxmlformats.org/officeDocument/2006/relationships/hyperlink" Target="https://saco-evaluator.org.za/cms/" TargetMode="External"/><Relationship Id="rId9" Type="http://schemas.openxmlformats.org/officeDocument/2006/relationships/hyperlink" Target="http://oj.uz/problem/view/IOI18_werewolf" TargetMode="External"/><Relationship Id="rId5" Type="http://schemas.openxmlformats.org/officeDocument/2006/relationships/hyperlink" Target="https://oj.uz/problem/view/COI15_kovanice" TargetMode="External"/><Relationship Id="rId6" Type="http://schemas.openxmlformats.org/officeDocument/2006/relationships/hyperlink" Target="https://oj.uz/problem/view/BOI16_park" TargetMode="External"/><Relationship Id="rId7" Type="http://schemas.openxmlformats.org/officeDocument/2006/relationships/hyperlink" Target="http://www.usaco.org/index.php?page=viewproblem2&amp;cpid=1042" TargetMode="External"/><Relationship Id="rId8" Type="http://schemas.openxmlformats.org/officeDocument/2006/relationships/hyperlink" Target="https://oj.uz/problem/view/APIO20_swap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Sans"/>
                <a:ea typeface="Fira Sans"/>
                <a:cs typeface="Fira Sans"/>
                <a:sym typeface="Fira Sans"/>
              </a:rPr>
              <a:t>DSU</a:t>
            </a:r>
            <a:endParaRPr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Disjoint Set Union</a:t>
            </a:r>
            <a:endParaRPr>
              <a:latin typeface="Fira Sans"/>
              <a:ea typeface="Fira Sans"/>
              <a:cs typeface="Fira Sans"/>
              <a:sym typeface="Fira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Problem - COCI 2020 Sjekira</a:t>
            </a:r>
            <a:endParaRPr/>
          </a:p>
        </p:txBody>
      </p:sp>
      <p:sp>
        <p:nvSpPr>
          <p:cNvPr id="165" name="Google Shape;165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 should remember this problem: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https://oj.uz/problem/view/COCI20_sjekira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Solution sketch: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It’s optimal to “isolate” the hardest node (i.e. chop all of its incident edges)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Querying the maximum hardness in trees that can be cut is inconvenient, so we process the chopped edges backwards (i.e. join trees by adding edges)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 DSU to find the maximum hardness in the trees we join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6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DSU Code for Sjekira</a:t>
            </a:r>
            <a:endParaRPr/>
          </a:p>
        </p:txBody>
      </p:sp>
      <p:sp>
        <p:nvSpPr>
          <p:cNvPr id="171" name="Google Shape;171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0000FF"/>
                </a:solidFill>
                <a:latin typeface="Fira Code"/>
                <a:ea typeface="Fira Code"/>
                <a:cs typeface="Fira Code"/>
                <a:sym typeface="Fira Code"/>
              </a:rPr>
              <a:t>int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</a:t>
            </a:r>
            <a:r>
              <a:rPr lang="en" sz="1400">
                <a:solidFill>
                  <a:srgbClr val="795E26"/>
                </a:solidFill>
                <a:latin typeface="Fira Code"/>
                <a:ea typeface="Fira Code"/>
                <a:cs typeface="Fira Code"/>
                <a:sym typeface="Fira Code"/>
              </a:rPr>
              <a:t>find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(</a:t>
            </a:r>
            <a:r>
              <a:rPr lang="en" sz="1400">
                <a:solidFill>
                  <a:srgbClr val="0000FF"/>
                </a:solidFill>
                <a:latin typeface="Fira Code"/>
                <a:ea typeface="Fira Code"/>
                <a:cs typeface="Fira Code"/>
                <a:sym typeface="Fira Code"/>
              </a:rPr>
              <a:t>int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) {</a:t>
            </a:r>
            <a:endParaRPr sz="1400">
              <a:solidFill>
                <a:schemeClr val="dk1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   </a:t>
            </a:r>
            <a:r>
              <a:rPr lang="en" sz="1400">
                <a:solidFill>
                  <a:srgbClr val="AF00DB"/>
                </a:solidFill>
                <a:latin typeface="Fira Code"/>
                <a:ea typeface="Fira Code"/>
                <a:cs typeface="Fira Code"/>
                <a:sym typeface="Fira Code"/>
              </a:rPr>
              <a:t>while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(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cmp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[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] !=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)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cmp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[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] =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cmp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[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cmp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[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]],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=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cmp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[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];</a:t>
            </a:r>
            <a:endParaRPr sz="1400">
              <a:solidFill>
                <a:schemeClr val="dk1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   </a:t>
            </a:r>
            <a:r>
              <a:rPr lang="en" sz="1400">
                <a:solidFill>
                  <a:srgbClr val="AF00DB"/>
                </a:solidFill>
                <a:latin typeface="Fira Code"/>
                <a:ea typeface="Fira Code"/>
                <a:cs typeface="Fira Code"/>
                <a:sym typeface="Fira Code"/>
              </a:rPr>
              <a:t>return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;</a:t>
            </a:r>
            <a:endParaRPr sz="1400">
              <a:solidFill>
                <a:schemeClr val="dk1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}</a:t>
            </a:r>
            <a:endParaRPr sz="1400">
              <a:solidFill>
                <a:schemeClr val="dk1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0000FF"/>
                </a:solidFill>
                <a:latin typeface="Fira Code"/>
                <a:ea typeface="Fira Code"/>
                <a:cs typeface="Fira Code"/>
                <a:sym typeface="Fira Code"/>
              </a:rPr>
              <a:t>void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</a:t>
            </a:r>
            <a:r>
              <a:rPr lang="en" sz="1400">
                <a:solidFill>
                  <a:srgbClr val="795E26"/>
                </a:solidFill>
                <a:latin typeface="Fira Code"/>
                <a:ea typeface="Fira Code"/>
                <a:cs typeface="Fira Code"/>
                <a:sym typeface="Fira Code"/>
              </a:rPr>
              <a:t>onion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(</a:t>
            </a:r>
            <a:r>
              <a:rPr lang="en" sz="1400">
                <a:solidFill>
                  <a:srgbClr val="0000FF"/>
                </a:solidFill>
                <a:latin typeface="Fira Code"/>
                <a:ea typeface="Fira Code"/>
                <a:cs typeface="Fira Code"/>
                <a:sym typeface="Fira Code"/>
              </a:rPr>
              <a:t>int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, </a:t>
            </a:r>
            <a:r>
              <a:rPr lang="en" sz="1400">
                <a:solidFill>
                  <a:srgbClr val="0000FF"/>
                </a:solidFill>
                <a:latin typeface="Fira Code"/>
                <a:ea typeface="Fira Code"/>
                <a:cs typeface="Fira Code"/>
                <a:sym typeface="Fira Code"/>
              </a:rPr>
              <a:t>int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B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) {</a:t>
            </a:r>
            <a:endParaRPr sz="1400">
              <a:solidFill>
                <a:schemeClr val="dk1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  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= </a:t>
            </a:r>
            <a:r>
              <a:rPr lang="en" sz="1400">
                <a:solidFill>
                  <a:srgbClr val="795E26"/>
                </a:solidFill>
                <a:latin typeface="Fira Code"/>
                <a:ea typeface="Fira Code"/>
                <a:cs typeface="Fira Code"/>
                <a:sym typeface="Fira Code"/>
              </a:rPr>
              <a:t>find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(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),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B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= </a:t>
            </a:r>
            <a:r>
              <a:rPr lang="en" sz="1400">
                <a:solidFill>
                  <a:srgbClr val="795E26"/>
                </a:solidFill>
                <a:latin typeface="Fira Code"/>
                <a:ea typeface="Fira Code"/>
                <a:cs typeface="Fira Code"/>
                <a:sym typeface="Fira Code"/>
              </a:rPr>
              <a:t>find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(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B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);</a:t>
            </a:r>
            <a:endParaRPr sz="1400">
              <a:solidFill>
                <a:schemeClr val="dk1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   </a:t>
            </a:r>
            <a:r>
              <a:rPr lang="en" sz="1400">
                <a:solidFill>
                  <a:srgbClr val="AF00DB"/>
                </a:solidFill>
                <a:latin typeface="Fira Code"/>
                <a:ea typeface="Fira Code"/>
                <a:cs typeface="Fira Code"/>
                <a:sym typeface="Fira Code"/>
              </a:rPr>
              <a:t>if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(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==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B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) </a:t>
            </a:r>
            <a:r>
              <a:rPr lang="en" sz="1400">
                <a:solidFill>
                  <a:srgbClr val="AF00DB"/>
                </a:solidFill>
                <a:latin typeface="Fira Code"/>
                <a:ea typeface="Fira Code"/>
                <a:cs typeface="Fira Code"/>
                <a:sym typeface="Fira Code"/>
              </a:rPr>
              <a:t>return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;</a:t>
            </a:r>
            <a:endParaRPr sz="1400">
              <a:solidFill>
                <a:schemeClr val="dk1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   </a:t>
            </a:r>
            <a:r>
              <a:rPr b="1"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ans</a:t>
            </a:r>
            <a:r>
              <a:rPr b="1"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+= </a:t>
            </a:r>
            <a:r>
              <a:rPr b="1"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hardness</a:t>
            </a:r>
            <a:r>
              <a:rPr b="1"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[</a:t>
            </a:r>
            <a:r>
              <a:rPr b="1"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b="1"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] + </a:t>
            </a:r>
            <a:r>
              <a:rPr b="1"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hardness</a:t>
            </a:r>
            <a:r>
              <a:rPr b="1"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[</a:t>
            </a:r>
            <a:r>
              <a:rPr b="1"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B</a:t>
            </a:r>
            <a:r>
              <a:rPr b="1"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];</a:t>
            </a:r>
            <a:endParaRPr b="1" sz="1400">
              <a:solidFill>
                <a:schemeClr val="dk1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   </a:t>
            </a:r>
            <a:r>
              <a:rPr b="1"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hardness</a:t>
            </a:r>
            <a:r>
              <a:rPr b="1"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[</a:t>
            </a:r>
            <a:r>
              <a:rPr b="1"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B</a:t>
            </a:r>
            <a:r>
              <a:rPr b="1"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] = </a:t>
            </a:r>
            <a:r>
              <a:rPr b="1" lang="en" sz="1400">
                <a:solidFill>
                  <a:srgbClr val="795E26"/>
                </a:solidFill>
                <a:latin typeface="Fira Code"/>
                <a:ea typeface="Fira Code"/>
                <a:cs typeface="Fira Code"/>
                <a:sym typeface="Fira Code"/>
              </a:rPr>
              <a:t>max</a:t>
            </a:r>
            <a:r>
              <a:rPr b="1"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(</a:t>
            </a:r>
            <a:r>
              <a:rPr b="1"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hardness</a:t>
            </a:r>
            <a:r>
              <a:rPr b="1"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[</a:t>
            </a:r>
            <a:r>
              <a:rPr b="1"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B</a:t>
            </a:r>
            <a:r>
              <a:rPr b="1"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], </a:t>
            </a:r>
            <a:r>
              <a:rPr b="1"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hardness</a:t>
            </a:r>
            <a:r>
              <a:rPr b="1"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[</a:t>
            </a:r>
            <a:r>
              <a:rPr b="1"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b="1"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]);</a:t>
            </a:r>
            <a:endParaRPr b="1" sz="1400">
              <a:solidFill>
                <a:schemeClr val="dk1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  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cmp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[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] =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B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;</a:t>
            </a:r>
            <a:endParaRPr sz="1400">
              <a:solidFill>
                <a:schemeClr val="dk1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}</a:t>
            </a:r>
            <a:endParaRPr sz="1900"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72" name="Google Shape;172;p23"/>
          <p:cNvSpPr/>
          <p:nvPr/>
        </p:nvSpPr>
        <p:spPr>
          <a:xfrm>
            <a:off x="5676375" y="2285400"/>
            <a:ext cx="3093600" cy="5727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Sans"/>
                <a:ea typeface="Fira Sans"/>
                <a:cs typeface="Fira Sans"/>
                <a:sym typeface="Fira Sans"/>
              </a:rPr>
              <a:t>Notice how we can store additional information about components</a:t>
            </a:r>
            <a:endParaRPr>
              <a:latin typeface="Fira Sans"/>
              <a:ea typeface="Fira Sans"/>
              <a:cs typeface="Fira Sans"/>
              <a:sym typeface="Fira Sans"/>
            </a:endParaRPr>
          </a:p>
        </p:txBody>
      </p:sp>
      <p:cxnSp>
        <p:nvCxnSpPr>
          <p:cNvPr id="173" name="Google Shape;173;p23"/>
          <p:cNvCxnSpPr/>
          <p:nvPr/>
        </p:nvCxnSpPr>
        <p:spPr>
          <a:xfrm flipH="1">
            <a:off x="4588450" y="2856675"/>
            <a:ext cx="1139700" cy="651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Other Cool Things You Can Do With DSU</a:t>
            </a:r>
            <a:endParaRPr/>
          </a:p>
        </p:txBody>
      </p:sp>
      <p:sp>
        <p:nvSpPr>
          <p:cNvPr id="179" name="Google Shape;179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Minimum spanning trees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 tree that connects all nodes and has the minimum sum of edge weights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E.g. COCI</a:t>
            </a:r>
            <a:r>
              <a:rPr lang="en"/>
              <a:t> 2020 Odašiljači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Checking whether a graph is bipartite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Basically checking whether there exists an odd cycle in the graph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DSU with rollback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Undo </a:t>
            </a:r>
            <a:r>
              <a:rPr lang="en">
                <a:latin typeface="Fira Code"/>
                <a:ea typeface="Fira Code"/>
                <a:cs typeface="Fira Code"/>
                <a:sym typeface="Fira Code"/>
              </a:rPr>
              <a:t>UNION</a:t>
            </a:r>
            <a:r>
              <a:rPr lang="en"/>
              <a:t> queries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You can’t use path compression, so you have to use union by rank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E.g. APIO 2019 Bridges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DSU tree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Useful for finding all nodes reachable after a certain </a:t>
            </a:r>
            <a:r>
              <a:rPr lang="en">
                <a:latin typeface="Fira Code"/>
                <a:ea typeface="Fira Code"/>
                <a:cs typeface="Fira Code"/>
                <a:sym typeface="Fira Code"/>
              </a:rPr>
              <a:t>UNION</a:t>
            </a:r>
            <a:r>
              <a:rPr lang="en"/>
              <a:t> query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E.g. </a:t>
            </a:r>
            <a:r>
              <a:rPr lang="en"/>
              <a:t>IOI 2018 Werewolf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79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Practice Problems (Roughly Ordered; No MST)</a:t>
            </a:r>
            <a:endParaRPr/>
          </a:p>
        </p:txBody>
      </p:sp>
      <p:sp>
        <p:nvSpPr>
          <p:cNvPr id="185" name="Google Shape;185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6AA84F"/>
                </a:solidFill>
              </a:rPr>
              <a:t>USACO 2018 		Mootube</a:t>
            </a:r>
            <a:r>
              <a:rPr lang="en"/>
              <a:t>		</a:t>
            </a:r>
            <a:r>
              <a:rPr lang="en" sz="1100" u="sng">
                <a:solidFill>
                  <a:schemeClr val="hlink"/>
                </a:solidFill>
                <a:hlinkClick r:id="rId3"/>
              </a:rPr>
              <a:t>http://www.usaco.org/index.php?page=viewproblem2&amp;cpid=789</a:t>
            </a:r>
            <a:endParaRPr sz="11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6AA84F"/>
                </a:solidFill>
              </a:rPr>
              <a:t>SAPO 2019 		Jump</a:t>
            </a:r>
            <a:r>
              <a:rPr lang="en"/>
              <a:t>			</a:t>
            </a:r>
            <a:r>
              <a:rPr lang="en" sz="1100" u="sng">
                <a:solidFill>
                  <a:schemeClr val="hlink"/>
                </a:solidFill>
                <a:hlinkClick r:id="rId4"/>
              </a:rPr>
              <a:t>https://saco-evaluator.org.za/cms</a:t>
            </a:r>
            <a:endParaRPr sz="11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6AA84F"/>
                </a:solidFill>
              </a:rPr>
              <a:t>Croatian OI 2015 	Kovanice</a:t>
            </a:r>
            <a:r>
              <a:rPr lang="en"/>
              <a:t>		</a:t>
            </a:r>
            <a:r>
              <a:rPr lang="en" sz="1100" u="sng">
                <a:solidFill>
                  <a:schemeClr val="hlink"/>
                </a:solidFill>
                <a:hlinkClick r:id="rId5"/>
              </a:rPr>
              <a:t>https://oj.uz/problem/view/COI15_kovanice</a:t>
            </a:r>
            <a:endParaRPr sz="11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1155CC"/>
                </a:solidFill>
              </a:rPr>
              <a:t>Baltic OI 2016 	Park</a:t>
            </a:r>
            <a:r>
              <a:rPr lang="en"/>
              <a:t>				</a:t>
            </a:r>
            <a:r>
              <a:rPr lang="en" sz="1100" u="sng">
                <a:solidFill>
                  <a:schemeClr val="hlink"/>
                </a:solidFill>
                <a:hlinkClick r:id="rId6"/>
              </a:rPr>
              <a:t>https://oj.uz/problem/view/BOI16_park</a:t>
            </a:r>
            <a:endParaRPr sz="11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1155CC"/>
                </a:solidFill>
              </a:rPr>
              <a:t>USACO 2020 		Favorite Colors</a:t>
            </a:r>
            <a:r>
              <a:rPr lang="en"/>
              <a:t>	</a:t>
            </a:r>
            <a:r>
              <a:rPr lang="en" sz="1100" u="sng">
                <a:solidFill>
                  <a:schemeClr val="hlink"/>
                </a:solidFill>
                <a:hlinkClick r:id="rId7"/>
              </a:rPr>
              <a:t>http://www.usaco.org/index.php?page=viewproblem2&amp;cpid=1042</a:t>
            </a:r>
            <a:endParaRPr sz="11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B45F06"/>
                </a:solidFill>
              </a:rPr>
              <a:t>APIO 2020 		Swapping Cities</a:t>
            </a:r>
            <a:r>
              <a:rPr lang="en"/>
              <a:t>	</a:t>
            </a:r>
            <a:r>
              <a:rPr lang="en" sz="1100" u="sng">
                <a:solidFill>
                  <a:schemeClr val="hlink"/>
                </a:solidFill>
                <a:hlinkClick r:id="rId8"/>
              </a:rPr>
              <a:t>https://oj.uz/problem/view/APIO20_swap</a:t>
            </a:r>
            <a:endParaRPr sz="11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B45F06"/>
                </a:solidFill>
              </a:rPr>
              <a:t>IOI 2018 			Werewolf</a:t>
            </a:r>
            <a:r>
              <a:rPr lang="en"/>
              <a:t>		</a:t>
            </a:r>
            <a:r>
              <a:rPr lang="en" sz="1100" u="sng">
                <a:solidFill>
                  <a:schemeClr val="hlink"/>
                </a:solidFill>
                <a:hlinkClick r:id="rId9"/>
              </a:rPr>
              <a:t>http://oj.uz/problem/view/IOI18_werewolf</a:t>
            </a:r>
            <a:endParaRPr sz="11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B45F06"/>
                </a:solidFill>
              </a:rPr>
              <a:t>USACO 2019 		Valleys</a:t>
            </a:r>
            <a:r>
              <a:rPr lang="en">
                <a:solidFill>
                  <a:srgbClr val="990000"/>
                </a:solidFill>
              </a:rPr>
              <a:t>			</a:t>
            </a:r>
            <a:r>
              <a:rPr lang="en" sz="1100" u="sng">
                <a:solidFill>
                  <a:schemeClr val="accent5"/>
                </a:solidFill>
                <a:hlinkClick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http://www.usaco.org/index.php?page=viewproblem2&amp;cpid=950</a:t>
            </a:r>
            <a:r>
              <a:rPr lang="en" sz="1100">
                <a:solidFill>
                  <a:srgbClr val="990000"/>
                </a:solidFill>
              </a:rPr>
              <a:t> </a:t>
            </a:r>
            <a:endParaRPr sz="11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990000"/>
                </a:solidFill>
              </a:rPr>
              <a:t>APIO 2019 		Bridges</a:t>
            </a:r>
            <a:r>
              <a:rPr lang="en"/>
              <a:t>			</a:t>
            </a:r>
            <a:r>
              <a:rPr lang="en" sz="1100" u="sng">
                <a:solidFill>
                  <a:schemeClr val="hlink"/>
                </a:solidFill>
                <a:hlinkClick r:id="rId11"/>
              </a:rPr>
              <a:t>https://oj.uz/problem/view/APIO19_bridges</a:t>
            </a:r>
            <a:endParaRPr sz="11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990000"/>
                </a:solidFill>
              </a:rPr>
              <a:t>SAPO 2017 		Stargazing</a:t>
            </a:r>
            <a:r>
              <a:rPr lang="en"/>
              <a:t>		</a:t>
            </a:r>
            <a:r>
              <a:rPr lang="en" sz="1100" u="sng">
                <a:solidFill>
                  <a:schemeClr val="hlink"/>
                </a:solidFill>
                <a:hlinkClick r:id="rId12"/>
              </a:rPr>
              <a:t>https://saco-evaluator.org.za/cms</a:t>
            </a:r>
            <a:endParaRPr sz="11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solidFill>
                  <a:srgbClr val="990000"/>
                </a:solidFill>
              </a:rPr>
              <a:t>JOISC 2017 		Port Facility</a:t>
            </a:r>
            <a:r>
              <a:rPr lang="en"/>
              <a:t>		</a:t>
            </a:r>
            <a:r>
              <a:rPr lang="en" sz="1100" u="sng">
                <a:solidFill>
                  <a:schemeClr val="hlink"/>
                </a:solidFill>
                <a:hlinkClick r:id="rId13"/>
              </a:rPr>
              <a:t>https://oj.uz/problem/view/JOI17_port_facility</a:t>
            </a:r>
            <a:endParaRPr sz="1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Sans"/>
                <a:ea typeface="Fira Sans"/>
                <a:cs typeface="Fira Sans"/>
                <a:sym typeface="Fira Sans"/>
              </a:rPr>
              <a:t>Basic Problem</a:t>
            </a:r>
            <a:endParaRPr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Sans"/>
                <a:ea typeface="Fira Sans"/>
                <a:cs typeface="Fira Sans"/>
                <a:sym typeface="Fira Sans"/>
              </a:rPr>
              <a:t>We have an undirected graph with N nodes and 0 edges. Process Q queries of the following types in order:</a:t>
            </a:r>
            <a:endParaRPr>
              <a:latin typeface="Fira Sans"/>
              <a:ea typeface="Fira Sans"/>
              <a:cs typeface="Fira Sans"/>
              <a:sym typeface="Fira Sans"/>
            </a:endParaRPr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Font typeface="Fira Sans"/>
              <a:buChar char="●"/>
            </a:pPr>
            <a:r>
              <a:rPr lang="en">
                <a:latin typeface="Fira Sans"/>
                <a:ea typeface="Fira Sans"/>
                <a:cs typeface="Fira Sans"/>
                <a:sym typeface="Fira Sans"/>
              </a:rPr>
              <a:t>Add an edge between u and v</a:t>
            </a:r>
            <a:endParaRPr>
              <a:latin typeface="Fira Sans"/>
              <a:ea typeface="Fira Sans"/>
              <a:cs typeface="Fira Sans"/>
              <a:sym typeface="Fira Sans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Fira Sans"/>
              <a:buChar char="●"/>
            </a:pPr>
            <a:r>
              <a:rPr lang="en">
                <a:latin typeface="Fira Sans"/>
                <a:ea typeface="Fira Sans"/>
                <a:cs typeface="Fira Sans"/>
                <a:sym typeface="Fira Sans"/>
              </a:rPr>
              <a:t>Check whether u and v are in the same connected component</a:t>
            </a:r>
            <a:endParaRPr>
              <a:latin typeface="Fira Sans"/>
              <a:ea typeface="Fira Sans"/>
              <a:cs typeface="Fira Sans"/>
              <a:sym typeface="Fira Sans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latin typeface="Fira Sans"/>
                <a:ea typeface="Fira Sans"/>
                <a:cs typeface="Fira Sans"/>
                <a:sym typeface="Fira Sans"/>
              </a:rPr>
              <a:t>1 &lt;= N, Q &lt;= 2×10⁵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 Input/Output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 = 4,</a:t>
            </a:r>
            <a:r>
              <a:rPr lang="en"/>
              <a:t> </a:t>
            </a:r>
            <a:r>
              <a:rPr lang="en"/>
              <a:t>Q = 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CHECK 1 2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UNION 1 2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UNION 3 4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CHECK 1 2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CHECK 2 3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UNION 1 3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CHECK 2 4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8" name="Google Shape;68;p15"/>
          <p:cNvSpPr/>
          <p:nvPr/>
        </p:nvSpPr>
        <p:spPr>
          <a:xfrm>
            <a:off x="5518055" y="1228675"/>
            <a:ext cx="404100" cy="404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69" name="Google Shape;69;p15"/>
          <p:cNvSpPr/>
          <p:nvPr/>
        </p:nvSpPr>
        <p:spPr>
          <a:xfrm>
            <a:off x="7500080" y="1228675"/>
            <a:ext cx="404100" cy="404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70" name="Google Shape;70;p15"/>
          <p:cNvSpPr/>
          <p:nvPr/>
        </p:nvSpPr>
        <p:spPr>
          <a:xfrm>
            <a:off x="7500080" y="3131900"/>
            <a:ext cx="404100" cy="404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71" name="Google Shape;71;p15"/>
          <p:cNvSpPr/>
          <p:nvPr/>
        </p:nvSpPr>
        <p:spPr>
          <a:xfrm>
            <a:off x="5518055" y="3131900"/>
            <a:ext cx="404100" cy="404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2115225" y="1457852"/>
            <a:ext cx="540300" cy="40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Fira Code"/>
                <a:ea typeface="Fira Code"/>
                <a:cs typeface="Fira Code"/>
                <a:sym typeface="Fira Code"/>
              </a:rPr>
              <a:t>NO</a:t>
            </a:r>
            <a:endParaRPr sz="1800">
              <a:solidFill>
                <a:srgbClr val="FF000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73" name="Google Shape;73;p15"/>
          <p:cNvSpPr txBox="1"/>
          <p:nvPr/>
        </p:nvSpPr>
        <p:spPr>
          <a:xfrm>
            <a:off x="2115225" y="2401850"/>
            <a:ext cx="632700" cy="40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6AA84F"/>
                </a:solidFill>
                <a:latin typeface="Fira Code"/>
                <a:ea typeface="Fira Code"/>
                <a:cs typeface="Fira Code"/>
                <a:sym typeface="Fira Code"/>
              </a:rPr>
              <a:t>YES</a:t>
            </a:r>
            <a:endParaRPr sz="1800">
              <a:solidFill>
                <a:srgbClr val="6AA84F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2115225" y="2721456"/>
            <a:ext cx="540300" cy="40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Fira Code"/>
                <a:ea typeface="Fira Code"/>
                <a:cs typeface="Fira Code"/>
                <a:sym typeface="Fira Code"/>
              </a:rPr>
              <a:t>NO</a:t>
            </a:r>
            <a:endParaRPr sz="1800">
              <a:solidFill>
                <a:srgbClr val="FF0000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75" name="Google Shape;75;p15"/>
          <p:cNvSpPr txBox="1"/>
          <p:nvPr/>
        </p:nvSpPr>
        <p:spPr>
          <a:xfrm>
            <a:off x="2115225" y="3345853"/>
            <a:ext cx="632700" cy="40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6AA84F"/>
                </a:solidFill>
                <a:latin typeface="Fira Code"/>
                <a:ea typeface="Fira Code"/>
                <a:cs typeface="Fira Code"/>
                <a:sym typeface="Fira Code"/>
              </a:rPr>
              <a:t>YES</a:t>
            </a:r>
            <a:endParaRPr sz="1800">
              <a:solidFill>
                <a:srgbClr val="6AA84F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cxnSp>
        <p:nvCxnSpPr>
          <p:cNvPr id="76" name="Google Shape;76;p15"/>
          <p:cNvCxnSpPr>
            <a:stCxn id="68" idx="6"/>
            <a:endCxn id="69" idx="2"/>
          </p:cNvCxnSpPr>
          <p:nvPr/>
        </p:nvCxnSpPr>
        <p:spPr>
          <a:xfrm>
            <a:off x="5922155" y="1430725"/>
            <a:ext cx="1578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7" name="Google Shape;77;p15"/>
          <p:cNvCxnSpPr>
            <a:stCxn id="71" idx="6"/>
            <a:endCxn id="70" idx="2"/>
          </p:cNvCxnSpPr>
          <p:nvPr/>
        </p:nvCxnSpPr>
        <p:spPr>
          <a:xfrm>
            <a:off x="5922155" y="3333950"/>
            <a:ext cx="1578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8" name="Google Shape;78;p15"/>
          <p:cNvCxnSpPr>
            <a:stCxn id="68" idx="5"/>
            <a:endCxn id="70" idx="1"/>
          </p:cNvCxnSpPr>
          <p:nvPr/>
        </p:nvCxnSpPr>
        <p:spPr>
          <a:xfrm>
            <a:off x="5862976" y="1573596"/>
            <a:ext cx="1696200" cy="1617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Observations</a:t>
            </a:r>
            <a:endParaRPr/>
          </a:p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only care about connectivity - the edges in a connected component don’t actually matter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E.g. (1)--(2)--(3) is effectively the same as (1)--(3)--(2)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we assign a “representative” node to each connected component, then we can quickly identify them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 can point all nodes in a component to the representative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When we join components, point each node in the first to the representative of the second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Too slow if we do this naively</a:t>
            </a:r>
            <a:endParaRPr/>
          </a:p>
        </p:txBody>
      </p:sp>
      <p:sp>
        <p:nvSpPr>
          <p:cNvPr id="85" name="Google Shape;85;p16"/>
          <p:cNvSpPr/>
          <p:nvPr/>
        </p:nvSpPr>
        <p:spPr>
          <a:xfrm>
            <a:off x="5023855" y="3652950"/>
            <a:ext cx="404100" cy="404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86" name="Google Shape;86;p16"/>
          <p:cNvSpPr/>
          <p:nvPr/>
        </p:nvSpPr>
        <p:spPr>
          <a:xfrm>
            <a:off x="4345025" y="4545192"/>
            <a:ext cx="404100" cy="404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87" name="Google Shape;87;p16"/>
          <p:cNvSpPr/>
          <p:nvPr/>
        </p:nvSpPr>
        <p:spPr>
          <a:xfrm>
            <a:off x="5023855" y="4545192"/>
            <a:ext cx="404100" cy="404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88" name="Google Shape;88;p16"/>
          <p:cNvSpPr/>
          <p:nvPr/>
        </p:nvSpPr>
        <p:spPr>
          <a:xfrm>
            <a:off x="5702685" y="4545192"/>
            <a:ext cx="404100" cy="404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89" name="Google Shape;89;p16"/>
          <p:cNvSpPr/>
          <p:nvPr/>
        </p:nvSpPr>
        <p:spPr>
          <a:xfrm>
            <a:off x="6803532" y="4545192"/>
            <a:ext cx="404100" cy="404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90" name="Google Shape;90;p16"/>
          <p:cNvSpPr/>
          <p:nvPr/>
        </p:nvSpPr>
        <p:spPr>
          <a:xfrm>
            <a:off x="7841555" y="4545192"/>
            <a:ext cx="404100" cy="404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91" name="Google Shape;91;p16"/>
          <p:cNvSpPr/>
          <p:nvPr/>
        </p:nvSpPr>
        <p:spPr>
          <a:xfrm>
            <a:off x="6803532" y="3652950"/>
            <a:ext cx="404100" cy="404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92" name="Google Shape;92;p16"/>
          <p:cNvSpPr/>
          <p:nvPr/>
        </p:nvSpPr>
        <p:spPr>
          <a:xfrm>
            <a:off x="8649671" y="4545192"/>
            <a:ext cx="404100" cy="404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93" name="Google Shape;93;p16"/>
          <p:cNvSpPr/>
          <p:nvPr/>
        </p:nvSpPr>
        <p:spPr>
          <a:xfrm>
            <a:off x="8245613" y="3652950"/>
            <a:ext cx="404100" cy="404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  <p:cxnSp>
        <p:nvCxnSpPr>
          <p:cNvPr id="94" name="Google Shape;94;p16"/>
          <p:cNvCxnSpPr>
            <a:stCxn id="86" idx="7"/>
            <a:endCxn id="85" idx="3"/>
          </p:cNvCxnSpPr>
          <p:nvPr/>
        </p:nvCxnSpPr>
        <p:spPr>
          <a:xfrm flipH="1" rot="10800000">
            <a:off x="4689946" y="3997771"/>
            <a:ext cx="393000" cy="606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5" name="Google Shape;95;p16"/>
          <p:cNvCxnSpPr>
            <a:stCxn id="87" idx="0"/>
            <a:endCxn id="85" idx="4"/>
          </p:cNvCxnSpPr>
          <p:nvPr/>
        </p:nvCxnSpPr>
        <p:spPr>
          <a:xfrm rot="10800000">
            <a:off x="5225905" y="4057092"/>
            <a:ext cx="0" cy="48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6" name="Google Shape;96;p16"/>
          <p:cNvCxnSpPr>
            <a:stCxn id="88" idx="1"/>
            <a:endCxn id="85" idx="5"/>
          </p:cNvCxnSpPr>
          <p:nvPr/>
        </p:nvCxnSpPr>
        <p:spPr>
          <a:xfrm rot="10800000">
            <a:off x="5368864" y="3997771"/>
            <a:ext cx="393000" cy="606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7" name="Google Shape;97;p16"/>
          <p:cNvCxnSpPr>
            <a:stCxn id="89" idx="0"/>
            <a:endCxn id="91" idx="4"/>
          </p:cNvCxnSpPr>
          <p:nvPr/>
        </p:nvCxnSpPr>
        <p:spPr>
          <a:xfrm rot="10800000">
            <a:off x="7005582" y="4057092"/>
            <a:ext cx="0" cy="48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8" name="Google Shape;98;p16"/>
          <p:cNvCxnSpPr>
            <a:stCxn id="90" idx="7"/>
            <a:endCxn id="93" idx="4"/>
          </p:cNvCxnSpPr>
          <p:nvPr/>
        </p:nvCxnSpPr>
        <p:spPr>
          <a:xfrm flipH="1" rot="10800000">
            <a:off x="8186476" y="4057171"/>
            <a:ext cx="261300" cy="54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99" name="Google Shape;99;p16"/>
          <p:cNvCxnSpPr>
            <a:stCxn id="92" idx="1"/>
            <a:endCxn id="93" idx="4"/>
          </p:cNvCxnSpPr>
          <p:nvPr/>
        </p:nvCxnSpPr>
        <p:spPr>
          <a:xfrm rot="10800000">
            <a:off x="8447550" y="4057171"/>
            <a:ext cx="261300" cy="54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0" name="Google Shape;100;p16"/>
          <p:cNvCxnSpPr>
            <a:endCxn id="85" idx="0"/>
          </p:cNvCxnSpPr>
          <p:nvPr/>
        </p:nvCxnSpPr>
        <p:spPr>
          <a:xfrm flipH="1" rot="10800000">
            <a:off x="5210005" y="3652950"/>
            <a:ext cx="15900" cy="7500"/>
          </a:xfrm>
          <a:prstGeom prst="curvedConnector4">
            <a:avLst>
              <a:gd fmla="val 2868396" name="adj1"/>
              <a:gd fmla="val 3275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1" name="Google Shape;101;p16"/>
          <p:cNvCxnSpPr/>
          <p:nvPr/>
        </p:nvCxnSpPr>
        <p:spPr>
          <a:xfrm flipH="1" rot="10800000">
            <a:off x="7005580" y="3652950"/>
            <a:ext cx="15900" cy="7500"/>
          </a:xfrm>
          <a:prstGeom prst="curvedConnector4">
            <a:avLst>
              <a:gd fmla="val 2868396" name="adj1"/>
              <a:gd fmla="val 3275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2" name="Google Shape;102;p16"/>
          <p:cNvCxnSpPr/>
          <p:nvPr/>
        </p:nvCxnSpPr>
        <p:spPr>
          <a:xfrm flipH="1" rot="10800000">
            <a:off x="8447780" y="3652950"/>
            <a:ext cx="15900" cy="7500"/>
          </a:xfrm>
          <a:prstGeom prst="curvedConnector4">
            <a:avLst>
              <a:gd fmla="val 2868396" name="adj1"/>
              <a:gd fmla="val 3275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3" name="Google Shape;103;p16"/>
          <p:cNvCxnSpPr>
            <a:endCxn id="85" idx="6"/>
          </p:cNvCxnSpPr>
          <p:nvPr/>
        </p:nvCxnSpPr>
        <p:spPr>
          <a:xfrm rot="10800000">
            <a:off x="5427955" y="3855000"/>
            <a:ext cx="13755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4" name="Google Shape;104;p16"/>
          <p:cNvCxnSpPr>
            <a:stCxn id="89" idx="1"/>
            <a:endCxn id="85" idx="6"/>
          </p:cNvCxnSpPr>
          <p:nvPr/>
        </p:nvCxnSpPr>
        <p:spPr>
          <a:xfrm rot="10800000">
            <a:off x="5427811" y="3854971"/>
            <a:ext cx="1434900" cy="7494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5" name="Google Shape;105;p16"/>
          <p:cNvSpPr txBox="1"/>
          <p:nvPr/>
        </p:nvSpPr>
        <p:spPr>
          <a:xfrm>
            <a:off x="1778075" y="4057025"/>
            <a:ext cx="1870200" cy="48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Fira Code"/>
                <a:ea typeface="Fira Code"/>
                <a:cs typeface="Fira Code"/>
                <a:sym typeface="Fira Code"/>
              </a:rPr>
              <a:t>UNION 4 7:</a:t>
            </a:r>
            <a:endParaRPr sz="2200"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8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500"/>
                            </p:stCondLst>
                            <p:childTnLst>
                              <p:par>
                                <p:cTn fill="hold" nodeType="after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Optimization 1</a:t>
            </a:r>
            <a:endParaRPr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When we join components, we point </a:t>
            </a:r>
            <a:r>
              <a:rPr b="1" lang="en"/>
              <a:t>only the representative</a:t>
            </a:r>
            <a:r>
              <a:rPr lang="en"/>
              <a:t> of the first component to the representative of the second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way, we can just follow a path to get a representative (call this </a:t>
            </a:r>
            <a:r>
              <a:rPr lang="en">
                <a:latin typeface="Fira Code"/>
                <a:ea typeface="Fira Code"/>
                <a:cs typeface="Fira Code"/>
                <a:sym typeface="Fira Code"/>
              </a:rPr>
              <a:t>FIND</a:t>
            </a:r>
            <a:r>
              <a:rPr lang="en"/>
              <a:t>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UNION</a:t>
            </a:r>
            <a:r>
              <a:rPr lang="en"/>
              <a:t> is now O(</a:t>
            </a:r>
            <a:r>
              <a:rPr lang="en">
                <a:latin typeface="Fira Code"/>
                <a:ea typeface="Fira Code"/>
                <a:cs typeface="Fira Code"/>
                <a:sym typeface="Fira Code"/>
              </a:rPr>
              <a:t>FIND</a:t>
            </a:r>
            <a:r>
              <a:rPr lang="en"/>
              <a:t>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Still too slow without further optimizations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What happens when we have “</a:t>
            </a:r>
            <a:r>
              <a:rPr lang="en">
                <a:latin typeface="Fira Code"/>
                <a:ea typeface="Fira Code"/>
                <a:cs typeface="Fira Code"/>
                <a:sym typeface="Fira Code"/>
              </a:rPr>
              <a:t>UNION x x-1</a:t>
            </a:r>
            <a:r>
              <a:rPr lang="en"/>
              <a:t>” for each </a:t>
            </a:r>
            <a:r>
              <a:rPr lang="en">
                <a:latin typeface="Fira Code"/>
                <a:ea typeface="Fira Code"/>
                <a:cs typeface="Fira Code"/>
                <a:sym typeface="Fira Code"/>
              </a:rPr>
              <a:t>x</a:t>
            </a:r>
            <a:r>
              <a:rPr lang="en"/>
              <a:t> from 2 to N?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“</a:t>
            </a:r>
            <a:r>
              <a:rPr lang="en">
                <a:latin typeface="Fira Code"/>
                <a:ea typeface="Fira Code"/>
                <a:cs typeface="Fira Code"/>
                <a:sym typeface="Fira Code"/>
              </a:rPr>
              <a:t>FIND 1</a:t>
            </a:r>
            <a:r>
              <a:rPr lang="en"/>
              <a:t>” will take O(N) time</a:t>
            </a:r>
            <a:endParaRPr/>
          </a:p>
        </p:txBody>
      </p:sp>
      <p:sp>
        <p:nvSpPr>
          <p:cNvPr id="112" name="Google Shape;112;p17"/>
          <p:cNvSpPr/>
          <p:nvPr/>
        </p:nvSpPr>
        <p:spPr>
          <a:xfrm>
            <a:off x="5023855" y="3652950"/>
            <a:ext cx="404100" cy="404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1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13" name="Google Shape;113;p17"/>
          <p:cNvSpPr/>
          <p:nvPr/>
        </p:nvSpPr>
        <p:spPr>
          <a:xfrm>
            <a:off x="4345025" y="4545192"/>
            <a:ext cx="404100" cy="404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4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14" name="Google Shape;114;p17"/>
          <p:cNvSpPr/>
          <p:nvPr/>
        </p:nvSpPr>
        <p:spPr>
          <a:xfrm>
            <a:off x="5023855" y="4545192"/>
            <a:ext cx="404100" cy="404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5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15" name="Google Shape;115;p17"/>
          <p:cNvSpPr/>
          <p:nvPr/>
        </p:nvSpPr>
        <p:spPr>
          <a:xfrm>
            <a:off x="5702685" y="4545192"/>
            <a:ext cx="404100" cy="404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6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16" name="Google Shape;116;p17"/>
          <p:cNvSpPr/>
          <p:nvPr/>
        </p:nvSpPr>
        <p:spPr>
          <a:xfrm>
            <a:off x="6803532" y="4545192"/>
            <a:ext cx="404100" cy="404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7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17" name="Google Shape;117;p17"/>
          <p:cNvSpPr/>
          <p:nvPr/>
        </p:nvSpPr>
        <p:spPr>
          <a:xfrm>
            <a:off x="7841555" y="4545192"/>
            <a:ext cx="404100" cy="404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8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18" name="Google Shape;118;p17"/>
          <p:cNvSpPr/>
          <p:nvPr/>
        </p:nvSpPr>
        <p:spPr>
          <a:xfrm>
            <a:off x="6803532" y="3652950"/>
            <a:ext cx="404100" cy="404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2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19" name="Google Shape;119;p17"/>
          <p:cNvSpPr/>
          <p:nvPr/>
        </p:nvSpPr>
        <p:spPr>
          <a:xfrm>
            <a:off x="8649671" y="4545192"/>
            <a:ext cx="404100" cy="404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9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20" name="Google Shape;120;p17"/>
          <p:cNvSpPr/>
          <p:nvPr/>
        </p:nvSpPr>
        <p:spPr>
          <a:xfrm>
            <a:off x="8245613" y="3652950"/>
            <a:ext cx="404100" cy="4041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3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  <p:cxnSp>
        <p:nvCxnSpPr>
          <p:cNvPr id="121" name="Google Shape;121;p17"/>
          <p:cNvCxnSpPr>
            <a:stCxn id="113" idx="7"/>
            <a:endCxn id="112" idx="3"/>
          </p:cNvCxnSpPr>
          <p:nvPr/>
        </p:nvCxnSpPr>
        <p:spPr>
          <a:xfrm flipH="1" rot="10800000">
            <a:off x="4689946" y="3997771"/>
            <a:ext cx="393000" cy="606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2" name="Google Shape;122;p17"/>
          <p:cNvCxnSpPr>
            <a:stCxn id="114" idx="0"/>
            <a:endCxn id="112" idx="4"/>
          </p:cNvCxnSpPr>
          <p:nvPr/>
        </p:nvCxnSpPr>
        <p:spPr>
          <a:xfrm rot="10800000">
            <a:off x="5225905" y="4057092"/>
            <a:ext cx="0" cy="48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3" name="Google Shape;123;p17"/>
          <p:cNvCxnSpPr>
            <a:stCxn id="115" idx="1"/>
            <a:endCxn id="112" idx="5"/>
          </p:cNvCxnSpPr>
          <p:nvPr/>
        </p:nvCxnSpPr>
        <p:spPr>
          <a:xfrm rot="10800000">
            <a:off x="5368864" y="3997771"/>
            <a:ext cx="393000" cy="606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4" name="Google Shape;124;p17"/>
          <p:cNvCxnSpPr>
            <a:stCxn id="116" idx="0"/>
            <a:endCxn id="118" idx="4"/>
          </p:cNvCxnSpPr>
          <p:nvPr/>
        </p:nvCxnSpPr>
        <p:spPr>
          <a:xfrm rot="10800000">
            <a:off x="7005582" y="4057092"/>
            <a:ext cx="0" cy="488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5" name="Google Shape;125;p17"/>
          <p:cNvCxnSpPr>
            <a:stCxn id="117" idx="7"/>
            <a:endCxn id="120" idx="4"/>
          </p:cNvCxnSpPr>
          <p:nvPr/>
        </p:nvCxnSpPr>
        <p:spPr>
          <a:xfrm flipH="1" rot="10800000">
            <a:off x="8186476" y="4057171"/>
            <a:ext cx="261300" cy="54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6" name="Google Shape;126;p17"/>
          <p:cNvCxnSpPr>
            <a:stCxn id="119" idx="1"/>
            <a:endCxn id="120" idx="4"/>
          </p:cNvCxnSpPr>
          <p:nvPr/>
        </p:nvCxnSpPr>
        <p:spPr>
          <a:xfrm rot="10800000">
            <a:off x="8447550" y="4057171"/>
            <a:ext cx="261300" cy="5472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7" name="Google Shape;127;p17"/>
          <p:cNvCxnSpPr>
            <a:endCxn id="112" idx="0"/>
          </p:cNvCxnSpPr>
          <p:nvPr/>
        </p:nvCxnSpPr>
        <p:spPr>
          <a:xfrm flipH="1" rot="10800000">
            <a:off x="5210005" y="3652950"/>
            <a:ext cx="15900" cy="7500"/>
          </a:xfrm>
          <a:prstGeom prst="curvedConnector4">
            <a:avLst>
              <a:gd fmla="val 2868396" name="adj1"/>
              <a:gd fmla="val 3275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8" name="Google Shape;128;p17"/>
          <p:cNvCxnSpPr/>
          <p:nvPr/>
        </p:nvCxnSpPr>
        <p:spPr>
          <a:xfrm flipH="1" rot="10800000">
            <a:off x="7005580" y="3652950"/>
            <a:ext cx="15900" cy="7500"/>
          </a:xfrm>
          <a:prstGeom prst="curvedConnector4">
            <a:avLst>
              <a:gd fmla="val 2868396" name="adj1"/>
              <a:gd fmla="val 3275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9" name="Google Shape;129;p17"/>
          <p:cNvCxnSpPr/>
          <p:nvPr/>
        </p:nvCxnSpPr>
        <p:spPr>
          <a:xfrm flipH="1" rot="10800000">
            <a:off x="8447780" y="3652950"/>
            <a:ext cx="15900" cy="7500"/>
          </a:xfrm>
          <a:prstGeom prst="curvedConnector4">
            <a:avLst>
              <a:gd fmla="val 2868396" name="adj1"/>
              <a:gd fmla="val 3275000" name="adj2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30" name="Google Shape;130;p17"/>
          <p:cNvCxnSpPr>
            <a:endCxn id="112" idx="6"/>
          </p:cNvCxnSpPr>
          <p:nvPr/>
        </p:nvCxnSpPr>
        <p:spPr>
          <a:xfrm rot="10800000">
            <a:off x="5427955" y="3855000"/>
            <a:ext cx="13755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31" name="Google Shape;131;p17"/>
          <p:cNvSpPr txBox="1"/>
          <p:nvPr/>
        </p:nvSpPr>
        <p:spPr>
          <a:xfrm>
            <a:off x="1778075" y="4057025"/>
            <a:ext cx="1870200" cy="48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>
                <a:latin typeface="Fira Code"/>
                <a:ea typeface="Fira Code"/>
                <a:cs typeface="Fira Code"/>
                <a:sym typeface="Fira Code"/>
              </a:rPr>
              <a:t>UNION 4 7:</a:t>
            </a:r>
            <a:endParaRPr sz="2200"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Optimization 2 (Union by Rank/Path Balancing)</a:t>
            </a:r>
            <a:endParaRPr/>
          </a:p>
        </p:txBody>
      </p:sp>
      <p:sp>
        <p:nvSpPr>
          <p:cNvPr id="137" name="Google Shape;137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Point the representative of the </a:t>
            </a:r>
            <a:r>
              <a:rPr b="1" lang="en"/>
              <a:t>smaller component</a:t>
            </a:r>
            <a:r>
              <a:rPr lang="en"/>
              <a:t> to the bigger component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FIND</a:t>
            </a:r>
            <a:r>
              <a:rPr lang="en"/>
              <a:t> complexity is now O(log N)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See Wikipedia for a proof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3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Optimization 3 (Path Compression)</a:t>
            </a:r>
            <a:endParaRPr/>
          </a:p>
        </p:txBody>
      </p:sp>
      <p:sp>
        <p:nvSpPr>
          <p:cNvPr id="143" name="Google Shape;143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When traversing the graph to find a representative, point each visited node to its parent’s parent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speeds up future </a:t>
            </a:r>
            <a:r>
              <a:rPr lang="en">
                <a:latin typeface="Fira Code"/>
                <a:ea typeface="Fira Code"/>
                <a:cs typeface="Fira Code"/>
                <a:sym typeface="Fira Code"/>
              </a:rPr>
              <a:t>FIND</a:t>
            </a:r>
            <a:r>
              <a:rPr lang="en"/>
              <a:t> queries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FIND</a:t>
            </a:r>
            <a:r>
              <a:rPr lang="en"/>
              <a:t> complexity is now O(α(N)), where α is the Inverse-Ackermann function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α(N) grows very slowly and is effectively constant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(You don’t need union by rank if you use path compression)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4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Code</a:t>
            </a:r>
            <a:endParaRPr/>
          </a:p>
        </p:txBody>
      </p:sp>
      <p:sp>
        <p:nvSpPr>
          <p:cNvPr id="149" name="Google Shape;14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latin typeface="Fira Code"/>
                <a:ea typeface="Fira Code"/>
                <a:cs typeface="Fira Code"/>
                <a:sym typeface="Fira Code"/>
              </a:rPr>
              <a:t>int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cmp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[</a:t>
            </a:r>
            <a:r>
              <a:rPr lang="en" sz="1400">
                <a:solidFill>
                  <a:srgbClr val="098658"/>
                </a:solidFill>
                <a:latin typeface="Fira Code"/>
                <a:ea typeface="Fira Code"/>
                <a:cs typeface="Fira Code"/>
                <a:sym typeface="Fira Code"/>
              </a:rPr>
              <a:t>100001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];</a:t>
            </a:r>
            <a:endParaRPr sz="1400">
              <a:solidFill>
                <a:schemeClr val="dk1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latin typeface="Fira Code"/>
                <a:ea typeface="Fira Code"/>
                <a:cs typeface="Fira Code"/>
                <a:sym typeface="Fira Code"/>
              </a:rPr>
              <a:t>int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</a:t>
            </a:r>
            <a:r>
              <a:rPr lang="en" sz="1400">
                <a:solidFill>
                  <a:srgbClr val="795E26"/>
                </a:solidFill>
                <a:latin typeface="Fira Code"/>
                <a:ea typeface="Fira Code"/>
                <a:cs typeface="Fira Code"/>
                <a:sym typeface="Fira Code"/>
              </a:rPr>
              <a:t>find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(</a:t>
            </a:r>
            <a:r>
              <a:rPr lang="en" sz="1400">
                <a:solidFill>
                  <a:srgbClr val="0000FF"/>
                </a:solidFill>
                <a:latin typeface="Fira Code"/>
                <a:ea typeface="Fira Code"/>
                <a:cs typeface="Fira Code"/>
                <a:sym typeface="Fira Code"/>
              </a:rPr>
              <a:t>int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) {</a:t>
            </a:r>
            <a:endParaRPr sz="1400">
              <a:solidFill>
                <a:schemeClr val="dk1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   </a:t>
            </a:r>
            <a:r>
              <a:rPr lang="en" sz="1400">
                <a:solidFill>
                  <a:srgbClr val="AF00DB"/>
                </a:solidFill>
                <a:latin typeface="Fira Code"/>
                <a:ea typeface="Fira Code"/>
                <a:cs typeface="Fira Code"/>
                <a:sym typeface="Fira Code"/>
              </a:rPr>
              <a:t>while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(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!=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cmp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[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])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cmp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[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] =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cmp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[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cmp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[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]],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=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cmp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[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];</a:t>
            </a:r>
            <a:endParaRPr sz="1400">
              <a:solidFill>
                <a:schemeClr val="dk1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   </a:t>
            </a:r>
            <a:r>
              <a:rPr lang="en" sz="1400">
                <a:solidFill>
                  <a:srgbClr val="AF00DB"/>
                </a:solidFill>
                <a:latin typeface="Fira Code"/>
                <a:ea typeface="Fira Code"/>
                <a:cs typeface="Fira Code"/>
                <a:sym typeface="Fira Code"/>
              </a:rPr>
              <a:t>return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;</a:t>
            </a:r>
            <a:endParaRPr sz="1400">
              <a:solidFill>
                <a:schemeClr val="dk1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}</a:t>
            </a:r>
            <a:endParaRPr sz="1400">
              <a:solidFill>
                <a:schemeClr val="dk1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latin typeface="Fira Code"/>
                <a:ea typeface="Fira Code"/>
                <a:cs typeface="Fira Code"/>
                <a:sym typeface="Fira Code"/>
              </a:rPr>
              <a:t>void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</a:t>
            </a:r>
            <a:r>
              <a:rPr lang="en" sz="1400">
                <a:solidFill>
                  <a:srgbClr val="795E26"/>
                </a:solidFill>
                <a:latin typeface="Fira Code"/>
                <a:ea typeface="Fira Code"/>
                <a:cs typeface="Fira Code"/>
                <a:sym typeface="Fira Code"/>
              </a:rPr>
              <a:t>onion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(</a:t>
            </a:r>
            <a:r>
              <a:rPr lang="en" sz="1400">
                <a:solidFill>
                  <a:srgbClr val="0000FF"/>
                </a:solidFill>
                <a:latin typeface="Fira Code"/>
                <a:ea typeface="Fira Code"/>
                <a:cs typeface="Fira Code"/>
                <a:sym typeface="Fira Code"/>
              </a:rPr>
              <a:t>int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, </a:t>
            </a:r>
            <a:r>
              <a:rPr lang="en" sz="1400">
                <a:solidFill>
                  <a:srgbClr val="0000FF"/>
                </a:solidFill>
                <a:latin typeface="Fira Code"/>
                <a:ea typeface="Fira Code"/>
                <a:cs typeface="Fira Code"/>
                <a:sym typeface="Fira Code"/>
              </a:rPr>
              <a:t>int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B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) {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cmp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[</a:t>
            </a:r>
            <a:r>
              <a:rPr lang="en" sz="1400">
                <a:solidFill>
                  <a:srgbClr val="795E26"/>
                </a:solidFill>
                <a:latin typeface="Fira Code"/>
                <a:ea typeface="Fira Code"/>
                <a:cs typeface="Fira Code"/>
                <a:sym typeface="Fira Code"/>
              </a:rPr>
              <a:t>find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(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)] = </a:t>
            </a:r>
            <a:r>
              <a:rPr lang="en" sz="1400">
                <a:solidFill>
                  <a:srgbClr val="795E26"/>
                </a:solidFill>
                <a:latin typeface="Fira Code"/>
                <a:ea typeface="Fira Code"/>
                <a:cs typeface="Fira Code"/>
                <a:sym typeface="Fira Code"/>
              </a:rPr>
              <a:t>find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(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B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); }</a:t>
            </a:r>
            <a:endParaRPr sz="1400">
              <a:solidFill>
                <a:schemeClr val="dk1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0000FF"/>
                </a:solidFill>
                <a:latin typeface="Fira Code"/>
                <a:ea typeface="Fira Code"/>
                <a:cs typeface="Fira Code"/>
                <a:sym typeface="Fira Code"/>
              </a:rPr>
              <a:t>int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</a:t>
            </a:r>
            <a:r>
              <a:rPr lang="en" sz="1400">
                <a:solidFill>
                  <a:srgbClr val="795E26"/>
                </a:solidFill>
                <a:latin typeface="Fira Code"/>
                <a:ea typeface="Fira Code"/>
                <a:cs typeface="Fira Code"/>
                <a:sym typeface="Fira Code"/>
              </a:rPr>
              <a:t>main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() {</a:t>
            </a:r>
            <a:endParaRPr sz="1400">
              <a:solidFill>
                <a:schemeClr val="dk1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   </a:t>
            </a:r>
            <a:r>
              <a:rPr lang="en" sz="1400">
                <a:solidFill>
                  <a:srgbClr val="795E26"/>
                </a:solidFill>
                <a:latin typeface="Fira Code"/>
                <a:ea typeface="Fira Code"/>
                <a:cs typeface="Fira Code"/>
                <a:sym typeface="Fira Code"/>
              </a:rPr>
              <a:t>i</a:t>
            </a:r>
            <a:r>
              <a:rPr lang="en" sz="1400">
                <a:solidFill>
                  <a:srgbClr val="795E26"/>
                </a:solidFill>
                <a:latin typeface="Fira Code"/>
                <a:ea typeface="Fira Code"/>
                <a:cs typeface="Fira Code"/>
                <a:sym typeface="Fira Code"/>
              </a:rPr>
              <a:t>ota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(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cmp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+ </a:t>
            </a:r>
            <a:r>
              <a:rPr lang="en" sz="1400">
                <a:solidFill>
                  <a:srgbClr val="098658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,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cmp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+ </a:t>
            </a:r>
            <a:r>
              <a:rPr lang="en" sz="1400">
                <a:solidFill>
                  <a:srgbClr val="001080"/>
                </a:solidFill>
                <a:latin typeface="Fira Code"/>
                <a:ea typeface="Fira Code"/>
                <a:cs typeface="Fira Code"/>
                <a:sym typeface="Fira Code"/>
              </a:rPr>
              <a:t>n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 + </a:t>
            </a:r>
            <a:r>
              <a:rPr lang="en" sz="1400">
                <a:solidFill>
                  <a:srgbClr val="098658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, </a:t>
            </a:r>
            <a:r>
              <a:rPr lang="en" sz="1400">
                <a:solidFill>
                  <a:srgbClr val="098658"/>
                </a:solidFill>
                <a:latin typeface="Fira Code"/>
                <a:ea typeface="Fira Code"/>
                <a:cs typeface="Fira Code"/>
                <a:sym typeface="Fira Code"/>
              </a:rPr>
              <a:t>1</a:t>
            </a: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);</a:t>
            </a:r>
            <a:endParaRPr sz="1400">
              <a:solidFill>
                <a:schemeClr val="dk1"/>
              </a:solidFill>
              <a:latin typeface="Fira Code"/>
              <a:ea typeface="Fira Code"/>
              <a:cs typeface="Fira Code"/>
              <a:sym typeface="Fira Code"/>
            </a:endParaRPr>
          </a:p>
          <a:p>
            <a:pPr indent="0" lvl="0" marL="0" rtl="0" algn="l">
              <a:lnSpc>
                <a:spcPct val="13269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chemeClr val="dk1"/>
                </a:solidFill>
                <a:latin typeface="Fira Code"/>
                <a:ea typeface="Fira Code"/>
                <a:cs typeface="Fira Code"/>
                <a:sym typeface="Fira Code"/>
              </a:rPr>
              <a:t>}</a:t>
            </a:r>
            <a:endParaRPr sz="1400">
              <a:solidFill>
                <a:schemeClr val="dk1"/>
              </a:solidFill>
              <a:latin typeface="Fira Code"/>
              <a:ea typeface="Fira Code"/>
              <a:cs typeface="Fira Code"/>
              <a:sym typeface="Fira Code"/>
            </a:endParaRPr>
          </a:p>
        </p:txBody>
      </p:sp>
      <p:sp>
        <p:nvSpPr>
          <p:cNvPr id="150" name="Google Shape;150;p20"/>
          <p:cNvSpPr/>
          <p:nvPr/>
        </p:nvSpPr>
        <p:spPr>
          <a:xfrm>
            <a:off x="5116525" y="3856075"/>
            <a:ext cx="3086100" cy="7128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Code"/>
                <a:ea typeface="Fira Code"/>
                <a:cs typeface="Fira Code"/>
                <a:sym typeface="Fira Code"/>
              </a:rPr>
              <a:t>s</a:t>
            </a:r>
            <a:r>
              <a:rPr lang="en">
                <a:latin typeface="Fira Code"/>
                <a:ea typeface="Fira Code"/>
                <a:cs typeface="Fira Code"/>
                <a:sym typeface="Fira Code"/>
              </a:rPr>
              <a:t>td::iota</a:t>
            </a:r>
            <a:r>
              <a:rPr lang="en">
                <a:latin typeface="Fira Sans"/>
                <a:ea typeface="Fira Sans"/>
                <a:cs typeface="Fira Sans"/>
                <a:sym typeface="Fira Sans"/>
              </a:rPr>
              <a:t> fills </a:t>
            </a:r>
            <a:r>
              <a:rPr lang="en">
                <a:latin typeface="Fira Code"/>
                <a:ea typeface="Fira Code"/>
                <a:cs typeface="Fira Code"/>
                <a:sym typeface="Fira Code"/>
              </a:rPr>
              <a:t>cmp</a:t>
            </a:r>
            <a:r>
              <a:rPr lang="en">
                <a:latin typeface="Fira Sans"/>
                <a:ea typeface="Fira Sans"/>
                <a:cs typeface="Fira Sans"/>
                <a:sym typeface="Fira Sans"/>
              </a:rPr>
              <a:t> with 1, 2, …, N because we want each node to point to itself</a:t>
            </a:r>
            <a:endParaRPr>
              <a:latin typeface="Fira Sans"/>
              <a:ea typeface="Fira Sans"/>
              <a:cs typeface="Fira Sans"/>
              <a:sym typeface="Fira Sans"/>
            </a:endParaRPr>
          </a:p>
        </p:txBody>
      </p:sp>
      <p:cxnSp>
        <p:nvCxnSpPr>
          <p:cNvPr id="151" name="Google Shape;151;p20"/>
          <p:cNvCxnSpPr>
            <a:stCxn id="150" idx="1"/>
          </p:cNvCxnSpPr>
          <p:nvPr/>
        </p:nvCxnSpPr>
        <p:spPr>
          <a:xfrm flipH="1">
            <a:off x="4329925" y="4212475"/>
            <a:ext cx="786600" cy="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2" name="Google Shape;152;p20"/>
          <p:cNvSpPr/>
          <p:nvPr/>
        </p:nvSpPr>
        <p:spPr>
          <a:xfrm>
            <a:off x="2459000" y="2571746"/>
            <a:ext cx="2841600" cy="477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Fira Sans"/>
                <a:ea typeface="Fira Sans"/>
                <a:cs typeface="Fira Sans"/>
                <a:sym typeface="Fira Sans"/>
              </a:rPr>
              <a:t>I use </a:t>
            </a:r>
            <a:r>
              <a:rPr lang="en">
                <a:latin typeface="Fira Code"/>
                <a:ea typeface="Fira Code"/>
                <a:cs typeface="Fira Code"/>
                <a:sym typeface="Fira Code"/>
              </a:rPr>
              <a:t>onion</a:t>
            </a:r>
            <a:r>
              <a:rPr lang="en">
                <a:latin typeface="Fira Sans"/>
                <a:ea typeface="Fira Sans"/>
                <a:cs typeface="Fira Sans"/>
                <a:sym typeface="Fira Sans"/>
              </a:rPr>
              <a:t> because </a:t>
            </a:r>
            <a:r>
              <a:rPr lang="en">
                <a:latin typeface="Fira Code"/>
                <a:ea typeface="Fira Code"/>
                <a:cs typeface="Fira Code"/>
                <a:sym typeface="Fira Code"/>
              </a:rPr>
              <a:t>union</a:t>
            </a:r>
            <a:r>
              <a:rPr lang="en">
                <a:latin typeface="Fira Sans"/>
                <a:ea typeface="Fira Sans"/>
                <a:cs typeface="Fira Sans"/>
                <a:sym typeface="Fira Sans"/>
              </a:rPr>
              <a:t> is a reserved keyword in C++</a:t>
            </a:r>
            <a:endParaRPr>
              <a:latin typeface="Fira Sans"/>
              <a:ea typeface="Fira Sans"/>
              <a:cs typeface="Fira Sans"/>
              <a:sym typeface="Fira Sans"/>
            </a:endParaRPr>
          </a:p>
        </p:txBody>
      </p:sp>
      <p:cxnSp>
        <p:nvCxnSpPr>
          <p:cNvPr id="153" name="Google Shape;153;p20"/>
          <p:cNvCxnSpPr>
            <a:stCxn id="152" idx="1"/>
          </p:cNvCxnSpPr>
          <p:nvPr/>
        </p:nvCxnSpPr>
        <p:spPr>
          <a:xfrm flipH="1">
            <a:off x="1400900" y="2810246"/>
            <a:ext cx="1058100" cy="437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can store additional information too!</a:t>
            </a:r>
            <a:endParaRPr/>
          </a:p>
        </p:txBody>
      </p:sp>
      <p:sp>
        <p:nvSpPr>
          <p:cNvPr id="159" name="Google Shape;159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Size of the component, number of edges in the component, etc.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We can merge this information in </a:t>
            </a:r>
            <a:r>
              <a:rPr lang="en">
                <a:latin typeface="Fira Code"/>
                <a:ea typeface="Fira Code"/>
                <a:cs typeface="Fira Code"/>
                <a:sym typeface="Fira Code"/>
              </a:rPr>
              <a:t>UNION</a:t>
            </a:r>
            <a:endParaRPr>
              <a:latin typeface="Fira Code"/>
              <a:ea typeface="Fira Code"/>
              <a:cs typeface="Fira Code"/>
              <a:sym typeface="Fira Cod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